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483616" r:id="rId5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E5A94C-3B86-12DE-28F3-CCD115E9C8D4}" name="Miriam Ruscio" initials="MR" userId="Miriam Ruscio" providerId="None"/>
  <p188:author id="{9A2485D2-6342-C7B7-2BEB-2B37C0522374}" name="Andrea Bianchessi" initials="AB" userId="S::andrea.bianchessi@avsi.org::974e7ffe-50de-43bd-9f84-034babe38bf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9107"/>
    <a:srgbClr val="FFCD00"/>
    <a:srgbClr val="7C7C7C"/>
    <a:srgbClr val="92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8649C7-6D32-1D41-42AE-FDAF53E09F4F}" v="2" dt="2025-04-03T13:02:55.9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Stile chiaro 3 - Color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886" autoAdjust="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>
        <p:guide orient="horz" pos="247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D4AE9-FB56-E447-9325-C9C20801439A}" type="datetimeFigureOut">
              <a:rPr lang="it-IT" smtClean="0"/>
              <a:pPr/>
              <a:t>04/04/2025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8D2496-41A0-EF46-9143-2D72401C41DC}" type="slidenum">
              <a:rPr lang="it-IT" smtClean="0"/>
              <a:pPr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1611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0B7EF9-947E-3B66-467F-34DFDF0FF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0C05AD8D-9D8D-8705-F275-D6870E8E9C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7AB88EFA-6BDB-CEEE-CD77-472C133243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5899D04-69F5-FA46-6F10-25C83CE4C9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617D3E-2BD2-41D3-9113-30E6CDE478E8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03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E489A-7012-46B7-83E8-78D7901394DA}" type="datetimeFigureOut">
              <a:rPr lang="it-IT" smtClean="0"/>
              <a:pPr/>
              <a:t>04/04/2025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64EE0-731F-4C9C-8BD2-CCA997763BA7}" type="slidenum">
              <a:rPr lang="it-IT" smtClean="0"/>
              <a:pPr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1331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1F7D164A-1C7C-A296-E05E-D4D0CA9D70A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91503" y="6413765"/>
            <a:ext cx="809949" cy="2419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E2A599A-E7C1-964D-37B8-39E4DC883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7F37-4D97-F84C-9FA0-B0298962BDCE}" type="slidenum">
              <a:rPr lang="en-US" smtClean="0"/>
              <a:t>‹nº›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49D2EF-D980-C749-ECB1-1B4C63C9E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373" y="584200"/>
            <a:ext cx="11014075" cy="44320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8559183-ACCF-F1DC-AB18-D9CE324AB090}"/>
              </a:ext>
            </a:extLst>
          </p:cNvPr>
          <p:cNvSpPr txBox="1"/>
          <p:nvPr userDrawn="1"/>
        </p:nvSpPr>
        <p:spPr>
          <a:xfrm>
            <a:off x="934809" y="6434720"/>
            <a:ext cx="81846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noProof="0"/>
              <a:t>© 2025 Protiviti </a:t>
            </a:r>
            <a:r>
              <a:rPr lang="en-GB" sz="700" b="1" noProof="0" err="1"/>
              <a:t>Srl</a:t>
            </a:r>
            <a:r>
              <a:rPr lang="en-GB" sz="700" b="1" noProof="0"/>
              <a:t>. INTERNAL USE ONLY : This document is for your company’s internal use only and may not be copied nor distributed to another third party.</a:t>
            </a:r>
          </a:p>
        </p:txBody>
      </p:sp>
    </p:spTree>
    <p:extLst>
      <p:ext uri="{BB962C8B-B14F-4D97-AF65-F5344CB8AC3E}">
        <p14:creationId xmlns:p14="http://schemas.microsoft.com/office/powerpoint/2010/main" val="3110820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368">
          <p15:clr>
            <a:srgbClr val="FBAE40"/>
          </p15:clr>
        </p15:guide>
        <p15:guide id="6" orient="horz" pos="86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E489A-7012-46B7-83E8-78D7901394DA}" type="datetimeFigureOut">
              <a:rPr lang="it-IT" smtClean="0"/>
              <a:pPr/>
              <a:t>04/04/2025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64EE0-731F-4C9C-8BD2-CCA997763BA7}" type="slidenum">
              <a:rPr lang="it-IT" smtClean="0"/>
              <a:pPr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53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4C3AB6A5-D670-CDFC-4FDC-490DA33B14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C5282F6-8ED7-3D7E-E65B-622F11F7E70E}"/>
              </a:ext>
            </a:extLst>
          </p:cNvPr>
          <p:cNvSpPr/>
          <p:nvPr/>
        </p:nvSpPr>
        <p:spPr>
          <a:xfrm>
            <a:off x="5566940" y="1175367"/>
            <a:ext cx="1064044" cy="43070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 smtClean="0">
                <a:latin typeface="Barlow Semi Condensed" panose="00000506000000000000" pitchFamily="2" charset="0"/>
              </a:rPr>
              <a:t>Psesidente</a:t>
            </a:r>
            <a:endParaRPr lang="it-IT" sz="1000" b="1" dirty="0">
              <a:latin typeface="Barlow Semi Condensed" panose="00000506000000000000" pitchFamily="2" charset="0"/>
            </a:endParaRPr>
          </a:p>
          <a:p>
            <a:pPr algn="ctr"/>
            <a:r>
              <a:rPr lang="it-IT" sz="1000" i="1" dirty="0" smtClean="0">
                <a:latin typeface="Barlow Semi Condensed" panose="00000506000000000000" pitchFamily="2" charset="0"/>
              </a:rPr>
              <a:t>Virgilio Chilaule</a:t>
            </a:r>
            <a:endParaRPr lang="it-IT" sz="1000" i="1" dirty="0">
              <a:latin typeface="Barlow Semi Condensed" panose="00000506000000000000" pitchFamily="2" charset="0"/>
            </a:endParaRP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xmlns="" id="{F0CAFB69-5BAB-7FFA-3EB7-B2A05D1E58DA}"/>
              </a:ext>
            </a:extLst>
          </p:cNvPr>
          <p:cNvCxnSpPr>
            <a:cxnSpLocks/>
            <a:stCxn id="13" idx="2"/>
            <a:endCxn id="52" idx="3"/>
          </p:cNvCxnSpPr>
          <p:nvPr/>
        </p:nvCxnSpPr>
        <p:spPr>
          <a:xfrm rot="5400000">
            <a:off x="5275368" y="1525038"/>
            <a:ext cx="742564" cy="90462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or: Elbow 21">
            <a:extLst>
              <a:ext uri="{FF2B5EF4-FFF2-40B4-BE49-F238E27FC236}">
                <a16:creationId xmlns:a16="http://schemas.microsoft.com/office/drawing/2014/main" xmlns="" id="{10F8ECB3-7663-0E09-3203-BA5BDCD90934}"/>
              </a:ext>
            </a:extLst>
          </p:cNvPr>
          <p:cNvCxnSpPr>
            <a:cxnSpLocks/>
          </p:cNvCxnSpPr>
          <p:nvPr/>
        </p:nvCxnSpPr>
        <p:spPr>
          <a:xfrm rot="10800000">
            <a:off x="6098962" y="1553369"/>
            <a:ext cx="814218" cy="15937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0E67CA9E-BBB7-6A28-CD35-73DF031E66B7}"/>
              </a:ext>
            </a:extLst>
          </p:cNvPr>
          <p:cNvSpPr/>
          <p:nvPr/>
        </p:nvSpPr>
        <p:spPr>
          <a:xfrm>
            <a:off x="5566940" y="701268"/>
            <a:ext cx="1064044" cy="37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50" b="1" dirty="0">
                <a:latin typeface="Barlow Semi Condensed" panose="00000506000000000000" pitchFamily="2" charset="0"/>
              </a:rPr>
              <a:t>Board of Directors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220E067D-741B-F13B-E7F9-812DD2D5FED0}"/>
              </a:ext>
            </a:extLst>
          </p:cNvPr>
          <p:cNvSpPr/>
          <p:nvPr/>
        </p:nvSpPr>
        <p:spPr>
          <a:xfrm>
            <a:off x="7146263" y="938318"/>
            <a:ext cx="1553599" cy="378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50" b="1" dirty="0">
                <a:latin typeface="Barlow Semi Condensed" panose="00000506000000000000" pitchFamily="2" charset="0"/>
              </a:rPr>
              <a:t>Internal Audit</a:t>
            </a:r>
          </a:p>
          <a:p>
            <a:pPr algn="ctr"/>
            <a:r>
              <a:rPr lang="it-IT" sz="1050" i="1" dirty="0" smtClean="0">
                <a:latin typeface="Barlow Semi Condensed" panose="00000506000000000000" pitchFamily="2" charset="0"/>
              </a:rPr>
              <a:t>Sidmen </a:t>
            </a:r>
            <a:r>
              <a:rPr lang="en-US" sz="1050" i="1" dirty="0" smtClean="0">
                <a:latin typeface="Barlow Semi Condensed" panose="00000506000000000000" pitchFamily="2" charset="0"/>
              </a:rPr>
              <a:t>Horacio </a:t>
            </a:r>
            <a:endParaRPr lang="it-IT" sz="1050" i="1" dirty="0">
              <a:latin typeface="Barlow Semi Condensed" panose="00000506000000000000" pitchFamily="2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454B25A8-8447-EF6D-07F8-164DF42845D8}"/>
              </a:ext>
            </a:extLst>
          </p:cNvPr>
          <p:cNvCxnSpPr>
            <a:stCxn id="32" idx="2"/>
            <a:endCxn id="13" idx="0"/>
          </p:cNvCxnSpPr>
          <p:nvPr/>
        </p:nvCxnSpPr>
        <p:spPr>
          <a:xfrm>
            <a:off x="6098962" y="1079268"/>
            <a:ext cx="0" cy="96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xmlns="" id="{D813A693-8D4A-CCB7-5919-ED9CCA256526}"/>
              </a:ext>
            </a:extLst>
          </p:cNvPr>
          <p:cNvCxnSpPr>
            <a:cxnSpLocks/>
            <a:stCxn id="34" idx="1"/>
            <a:endCxn id="32" idx="2"/>
          </p:cNvCxnSpPr>
          <p:nvPr/>
        </p:nvCxnSpPr>
        <p:spPr>
          <a:xfrm rot="10800000">
            <a:off x="6098963" y="1079268"/>
            <a:ext cx="1047301" cy="4805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37">
            <a:extLst>
              <a:ext uri="{FF2B5EF4-FFF2-40B4-BE49-F238E27FC236}">
                <a16:creationId xmlns:a16="http://schemas.microsoft.com/office/drawing/2014/main" xmlns="" id="{45A03900-B68E-3BDE-F511-F208295DEE05}"/>
              </a:ext>
            </a:extLst>
          </p:cNvPr>
          <p:cNvCxnSpPr>
            <a:cxnSpLocks/>
            <a:stCxn id="13" idx="2"/>
            <a:endCxn id="47" idx="1"/>
          </p:cNvCxnSpPr>
          <p:nvPr/>
        </p:nvCxnSpPr>
        <p:spPr>
          <a:xfrm rot="16200000" flipH="1">
            <a:off x="6217909" y="1487120"/>
            <a:ext cx="576323" cy="81421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xmlns="" id="{C0A00A99-7E08-303E-AC9A-C729905E18AE}"/>
              </a:ext>
            </a:extLst>
          </p:cNvPr>
          <p:cNvCxnSpPr>
            <a:cxnSpLocks/>
            <a:stCxn id="13" idx="2"/>
            <a:endCxn id="50" idx="1"/>
          </p:cNvCxnSpPr>
          <p:nvPr/>
        </p:nvCxnSpPr>
        <p:spPr>
          <a:xfrm rot="16200000" flipH="1">
            <a:off x="5971575" y="1733454"/>
            <a:ext cx="1068991" cy="81421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xmlns="" id="{D52BBA64-1B29-F9D8-8D2F-8C538BB5CBE0}"/>
              </a:ext>
            </a:extLst>
          </p:cNvPr>
          <p:cNvCxnSpPr>
            <a:cxnSpLocks/>
            <a:stCxn id="13" idx="2"/>
            <a:endCxn id="46" idx="3"/>
          </p:cNvCxnSpPr>
          <p:nvPr/>
        </p:nvCxnSpPr>
        <p:spPr>
          <a:xfrm rot="5400000" flipH="1">
            <a:off x="5604838" y="1111945"/>
            <a:ext cx="119989" cy="868259"/>
          </a:xfrm>
          <a:prstGeom prst="bentConnector4">
            <a:avLst>
              <a:gd name="adj1" fmla="val -190517"/>
              <a:gd name="adj2" fmla="val 806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6A65C761-1646-9C46-8D2E-2DF5AA80FB41}"/>
              </a:ext>
            </a:extLst>
          </p:cNvPr>
          <p:cNvSpPr/>
          <p:nvPr/>
        </p:nvSpPr>
        <p:spPr>
          <a:xfrm>
            <a:off x="2175862" y="1050314"/>
            <a:ext cx="3054841" cy="8715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ct val="8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it-IT" sz="1000" b="1" dirty="0" smtClean="0">
              <a:latin typeface="Barlow Semi Condensed SemiBold" panose="00000706000000000000" pitchFamily="2" charset="0"/>
            </a:endParaRPr>
          </a:p>
          <a:p>
            <a:pPr algn="ctr">
              <a:lnSpc>
                <a:spcPct val="8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it-IT" sz="1000" b="1" dirty="0">
              <a:latin typeface="Barlow Semi Condensed SemiBold" panose="00000706000000000000" pitchFamily="2" charset="0"/>
            </a:endParaRPr>
          </a:p>
          <a:p>
            <a:pPr algn="ctr">
              <a:lnSpc>
                <a:spcPct val="8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b="1" dirty="0" smtClean="0">
                <a:latin typeface="Barlow Semi Condensed SemiBold" panose="00000706000000000000" pitchFamily="2" charset="0"/>
              </a:rPr>
              <a:t>Communication, Advocacy, </a:t>
            </a:r>
            <a:r>
              <a:rPr lang="it-IT" sz="1000" b="1" dirty="0">
                <a:latin typeface="Barlow Semi Condensed" panose="00000506000000000000" pitchFamily="2" charset="0"/>
              </a:rPr>
              <a:t>Information Technology</a:t>
            </a:r>
          </a:p>
          <a:p>
            <a:pPr algn="ctr"/>
            <a:r>
              <a:rPr lang="it-IT" sz="1000" b="1" dirty="0">
                <a:latin typeface="Barlow Semi Condensed SemiBold" panose="00000706000000000000" pitchFamily="2" charset="0"/>
              </a:rPr>
              <a:t/>
            </a:r>
            <a:br>
              <a:rPr lang="it-IT" sz="1000" b="1" dirty="0">
                <a:latin typeface="Barlow Semi Condensed SemiBold" panose="00000706000000000000" pitchFamily="2" charset="0"/>
              </a:rPr>
            </a:br>
            <a:r>
              <a:rPr lang="it-IT" sz="1000" i="1" dirty="0" smtClean="0">
                <a:latin typeface="Barlow Semi Condensed" panose="00000506000000000000" pitchFamily="2" charset="0"/>
              </a:rPr>
              <a:t>Henrique Sergio</a:t>
            </a:r>
            <a:endParaRPr lang="it-IT" sz="1000" i="1" dirty="0">
              <a:latin typeface="Barlow Semi Condensed" panose="00000506000000000000" pitchFamily="2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3DF767D4-C0DE-192C-1F96-1D6971FB5042}"/>
              </a:ext>
            </a:extLst>
          </p:cNvPr>
          <p:cNvSpPr/>
          <p:nvPr/>
        </p:nvSpPr>
        <p:spPr>
          <a:xfrm>
            <a:off x="6913179" y="2009591"/>
            <a:ext cx="1689918" cy="345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>
                <a:latin typeface="Barlow Semi Condensed SemiBold" panose="00000706000000000000" pitchFamily="2" charset="0"/>
              </a:rPr>
              <a:t>Human Resources</a:t>
            </a:r>
            <a:br>
              <a:rPr lang="it-IT" sz="1000" b="1" dirty="0">
                <a:latin typeface="Barlow Semi Condensed SemiBold" panose="00000706000000000000" pitchFamily="2" charset="0"/>
              </a:rPr>
            </a:br>
            <a:r>
              <a:rPr lang="it-IT" sz="1000" i="1" dirty="0" smtClean="0">
                <a:latin typeface="Barlow Semi Condensed" panose="00000506000000000000" pitchFamily="2" charset="0"/>
              </a:rPr>
              <a:t>Gracinda Carlos Langa</a:t>
            </a:r>
            <a:endParaRPr lang="it-IT" sz="1000" dirty="0">
              <a:latin typeface="Barlow Semi Condensed" panose="00000506000000000000" pitchFamily="2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91A86BDC-3AB7-17C2-4BD3-E4CFA7DB2210}"/>
              </a:ext>
            </a:extLst>
          </p:cNvPr>
          <p:cNvSpPr/>
          <p:nvPr/>
        </p:nvSpPr>
        <p:spPr>
          <a:xfrm>
            <a:off x="6913180" y="1539947"/>
            <a:ext cx="1669522" cy="345600"/>
          </a:xfrm>
          <a:prstGeom prst="rect">
            <a:avLst/>
          </a:prstGeom>
          <a:solidFill>
            <a:schemeClr val="bg1"/>
          </a:solidFill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 smtClean="0">
                <a:latin typeface="Barlow Semi Condensed" panose="00000506000000000000" pitchFamily="2" charset="0"/>
              </a:rPr>
              <a:t>Vice</a:t>
            </a:r>
            <a:r>
              <a:rPr lang="pt-PT" sz="1000" b="1" dirty="0" smtClean="0">
                <a:latin typeface="Barlow Semi Condensed" panose="00000506000000000000" pitchFamily="2" charset="0"/>
              </a:rPr>
              <a:t>-Presidente</a:t>
            </a:r>
            <a:r>
              <a:rPr lang="it-IT" sz="1000" b="1" dirty="0">
                <a:latin typeface="Barlow Semi Condensed" panose="00000506000000000000" pitchFamily="2" charset="0"/>
              </a:rPr>
              <a:t/>
            </a:r>
            <a:br>
              <a:rPr lang="it-IT" sz="1000" b="1" dirty="0">
                <a:latin typeface="Barlow Semi Condensed" panose="00000506000000000000" pitchFamily="2" charset="0"/>
              </a:rPr>
            </a:br>
            <a:r>
              <a:rPr lang="it-IT" sz="1000" i="1" dirty="0" smtClean="0">
                <a:latin typeface="Barlow Semi Condensed" panose="00000506000000000000" pitchFamily="2" charset="0"/>
              </a:rPr>
              <a:t>Maria Ariel</a:t>
            </a:r>
            <a:endParaRPr lang="it-IT" sz="1000" b="1" dirty="0">
              <a:latin typeface="Barlow Semi Condensed" panose="00000506000000000000" pitchFamily="2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6496F18B-E76B-3B15-EE93-1B28DCD04EE4}"/>
              </a:ext>
            </a:extLst>
          </p:cNvPr>
          <p:cNvSpPr/>
          <p:nvPr/>
        </p:nvSpPr>
        <p:spPr>
          <a:xfrm>
            <a:off x="6913179" y="2479234"/>
            <a:ext cx="2523195" cy="39164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>
                <a:solidFill>
                  <a:schemeClr val="dk1"/>
                </a:solidFill>
                <a:latin typeface="Barlow Semi Condensed SemiBold" panose="00000706000000000000" pitchFamily="2" charset="0"/>
              </a:rPr>
              <a:t>Administration </a:t>
            </a:r>
          </a:p>
          <a:p>
            <a:pPr algn="ctr"/>
            <a:r>
              <a:rPr lang="it-IT" sz="1000" b="1" dirty="0">
                <a:solidFill>
                  <a:schemeClr val="dk1"/>
                </a:solidFill>
                <a:latin typeface="Barlow Semi Condensed SemiBold" panose="00000706000000000000" pitchFamily="2" charset="0"/>
              </a:rPr>
              <a:t>&amp; Finance</a:t>
            </a:r>
            <a:br>
              <a:rPr lang="it-IT" sz="1000" b="1" dirty="0">
                <a:solidFill>
                  <a:schemeClr val="dk1"/>
                </a:solidFill>
                <a:latin typeface="Barlow Semi Condensed SemiBold" panose="00000706000000000000" pitchFamily="2" charset="0"/>
              </a:rPr>
            </a:br>
            <a:r>
              <a:rPr lang="it-IT" sz="1000" dirty="0" smtClean="0">
                <a:solidFill>
                  <a:schemeClr val="dk1"/>
                </a:solidFill>
                <a:latin typeface="Barlow Semi Condensed SemiBold" panose="00000706000000000000" pitchFamily="2" charset="0"/>
              </a:rPr>
              <a:t>Neusia Mutombene</a:t>
            </a:r>
            <a:endParaRPr lang="it-IT" sz="1000" dirty="0">
              <a:solidFill>
                <a:schemeClr val="dk1"/>
              </a:solidFill>
              <a:latin typeface="Barlow Semi Condensed SemiBold" panose="00000706000000000000" pitchFamily="2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FBA006F3-863B-BA2A-DA7D-A9FFD74A6CD6}"/>
              </a:ext>
            </a:extLst>
          </p:cNvPr>
          <p:cNvSpPr/>
          <p:nvPr/>
        </p:nvSpPr>
        <p:spPr>
          <a:xfrm>
            <a:off x="2139497" y="2107251"/>
            <a:ext cx="3054841" cy="4827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b="1" dirty="0">
                <a:latin typeface="Barlow Semi Condensed SemiBold" panose="00000706000000000000" pitchFamily="2" charset="0"/>
              </a:rPr>
              <a:t> </a:t>
            </a:r>
            <a:r>
              <a:rPr lang="it-IT" sz="1000" dirty="0" smtClean="0">
                <a:latin typeface="Barlow Semi Condensed" panose="00000506000000000000" pitchFamily="2" charset="0"/>
              </a:rPr>
              <a:t>Risk Management, Safety, General Services, </a:t>
            </a:r>
            <a:r>
              <a:rPr lang="it-IT" sz="1000" b="1" dirty="0" smtClean="0">
                <a:latin typeface="Barlow Semi Condensed SemiBold" panose="00000706000000000000" pitchFamily="2" charset="0"/>
              </a:rPr>
              <a:t>Security</a:t>
            </a:r>
            <a:endParaRPr lang="it-IT" sz="1000" i="1" dirty="0">
              <a:latin typeface="Barlow Semi Condensed SemiBold" panose="00000706000000000000" pitchFamily="2" charset="0"/>
            </a:endParaRPr>
          </a:p>
          <a:p>
            <a:pPr algn="ctr"/>
            <a:r>
              <a:rPr lang="it-IT" sz="1000" i="1" dirty="0" smtClean="0">
                <a:latin typeface="Barlow Semi Condensed" panose="00000506000000000000" pitchFamily="2" charset="0"/>
              </a:rPr>
              <a:t>Dercio Nhantumbo</a:t>
            </a:r>
            <a:endParaRPr lang="it-IT" sz="1000" i="1" dirty="0">
              <a:latin typeface="Barlow Semi Condensed" panose="00000506000000000000" pitchFamily="2" charset="0"/>
            </a:endParaRPr>
          </a:p>
        </p:txBody>
      </p:sp>
      <p:sp>
        <p:nvSpPr>
          <p:cNvPr id="53" name="Title 199">
            <a:extLst>
              <a:ext uri="{FF2B5EF4-FFF2-40B4-BE49-F238E27FC236}">
                <a16:creationId xmlns:a16="http://schemas.microsoft.com/office/drawing/2014/main" xmlns="" id="{471DE1B6-6C4D-413A-B55A-F992FE52E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914" y="227028"/>
            <a:ext cx="11014075" cy="443201"/>
          </a:xfrm>
        </p:spPr>
        <p:txBody>
          <a:bodyPr>
            <a:normAutofit fontScale="90000"/>
          </a:bodyPr>
          <a:lstStyle/>
          <a:p>
            <a:pPr defTabSz="457178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4068"/>
                </a:solidFill>
                <a:latin typeface="Barlow Condensed Light" pitchFamily="2" charset="77"/>
              </a:rPr>
              <a:t>New organigram</a:t>
            </a:r>
            <a:endParaRPr lang="it-IT" sz="3200" b="1" dirty="0">
              <a:solidFill>
                <a:srgbClr val="004068"/>
              </a:solidFill>
              <a:latin typeface="Barlow Condensed Light" pitchFamily="2" charset="77"/>
            </a:endParaRPr>
          </a:p>
        </p:txBody>
      </p:sp>
      <p:cxnSp>
        <p:nvCxnSpPr>
          <p:cNvPr id="79" name="Straight Connector 43">
            <a:extLst>
              <a:ext uri="{FF2B5EF4-FFF2-40B4-BE49-F238E27FC236}">
                <a16:creationId xmlns:a16="http://schemas.microsoft.com/office/drawing/2014/main" xmlns="" id="{44C9F2C3-5BBD-4CF3-847C-DFBA6410F02C}"/>
              </a:ext>
            </a:extLst>
          </p:cNvPr>
          <p:cNvCxnSpPr>
            <a:cxnSpLocks/>
          </p:cNvCxnSpPr>
          <p:nvPr/>
        </p:nvCxnSpPr>
        <p:spPr>
          <a:xfrm flipH="1" flipV="1">
            <a:off x="8051944" y="4186483"/>
            <a:ext cx="1" cy="65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1">
            <a:extLst>
              <a:ext uri="{FF2B5EF4-FFF2-40B4-BE49-F238E27FC236}">
                <a16:creationId xmlns:a16="http://schemas.microsoft.com/office/drawing/2014/main" xmlns="" id="{A3974BD3-36D9-4308-8D49-8D24AAA5C653}"/>
              </a:ext>
            </a:extLst>
          </p:cNvPr>
          <p:cNvSpPr/>
          <p:nvPr/>
        </p:nvSpPr>
        <p:spPr>
          <a:xfrm>
            <a:off x="2776006" y="3600135"/>
            <a:ext cx="5741285" cy="679058"/>
          </a:xfrm>
          <a:prstGeom prst="rect">
            <a:avLst/>
          </a:prstGeom>
          <a:solidFill>
            <a:schemeClr val="bg1"/>
          </a:solidFill>
          <a:ln w="31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>
                <a:latin typeface="Barlow Semi Condensed SemiBold" panose="00000706000000000000" pitchFamily="2" charset="0"/>
              </a:rPr>
              <a:t>Business Development</a:t>
            </a:r>
            <a:br>
              <a:rPr lang="it-IT" sz="1000" b="1" dirty="0">
                <a:latin typeface="Barlow Semi Condensed SemiBold" panose="00000706000000000000" pitchFamily="2" charset="0"/>
              </a:rPr>
            </a:br>
            <a:r>
              <a:rPr lang="it-IT" sz="1000" b="1" dirty="0">
                <a:latin typeface="Barlow Semi Condensed SemiBold" panose="00000706000000000000" pitchFamily="2" charset="0"/>
              </a:rPr>
              <a:t>&amp; Projects and Knowledge </a:t>
            </a:r>
            <a:r>
              <a:rPr lang="it-IT" sz="1000" b="1" dirty="0" smtClean="0">
                <a:latin typeface="Barlow Semi Condensed SemiBold" panose="00000706000000000000" pitchFamily="2" charset="0"/>
              </a:rPr>
              <a:t>Managemen</a:t>
            </a:r>
            <a:endParaRPr lang="it-IT" sz="1000" b="1" dirty="0">
              <a:latin typeface="Barlow Semi Condensed SemiBold" panose="00000706000000000000" pitchFamily="2" charset="0"/>
            </a:endParaRPr>
          </a:p>
          <a:p>
            <a:pPr algn="ctr"/>
            <a:r>
              <a:rPr lang="it-IT" sz="1000" i="1" dirty="0">
                <a:latin typeface="Barlow Semi Condensed" panose="00000506000000000000" pitchFamily="2" charset="0"/>
              </a:rPr>
              <a:t>Virgilio Chilaule</a:t>
            </a:r>
            <a:endParaRPr lang="it-IT" sz="1000" i="1" dirty="0">
              <a:latin typeface="Barlow Semi Condensed" panose="00000506000000000000" pitchFamily="2" charset="0"/>
            </a:endParaRPr>
          </a:p>
        </p:txBody>
      </p:sp>
      <p:sp>
        <p:nvSpPr>
          <p:cNvPr id="85" name="Rectangle 3">
            <a:extLst>
              <a:ext uri="{FF2B5EF4-FFF2-40B4-BE49-F238E27FC236}">
                <a16:creationId xmlns:a16="http://schemas.microsoft.com/office/drawing/2014/main" xmlns="" id="{2D5493F3-375D-458C-A96A-A451C11DA87D}"/>
              </a:ext>
            </a:extLst>
          </p:cNvPr>
          <p:cNvSpPr/>
          <p:nvPr/>
        </p:nvSpPr>
        <p:spPr>
          <a:xfrm>
            <a:off x="6098962" y="4447923"/>
            <a:ext cx="2600900" cy="34350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it-IT" sz="1000" b="1" dirty="0">
              <a:latin typeface="Barlow Semi Condensed SemiBold" panose="00000706000000000000" pitchFamily="2" charset="0"/>
            </a:endParaRPr>
          </a:p>
          <a:p>
            <a:pPr algn="ctr"/>
            <a:r>
              <a:rPr lang="it-IT" sz="1000" b="1" dirty="0">
                <a:latin typeface="Barlow Semi Condensed SemiBold" panose="00000706000000000000" pitchFamily="2" charset="0"/>
              </a:rPr>
              <a:t>Knowledge Management</a:t>
            </a:r>
          </a:p>
          <a:p>
            <a:pPr algn="ctr"/>
            <a:r>
              <a:rPr lang="it-IT" sz="1000" i="1" dirty="0" smtClean="0">
                <a:latin typeface="Barlow Semi Condensed SemiBold" panose="00000706000000000000" pitchFamily="2" charset="0"/>
              </a:rPr>
              <a:t>Dercio Nhantumbo</a:t>
            </a:r>
          </a:p>
          <a:p>
            <a:pPr algn="ctr"/>
            <a:endParaRPr lang="it-IT" sz="1000" b="1" dirty="0">
              <a:latin typeface="Barlow Semi Condensed SemiBold" panose="00000706000000000000" pitchFamily="2" charset="0"/>
            </a:endParaRPr>
          </a:p>
        </p:txBody>
      </p:sp>
      <p:sp>
        <p:nvSpPr>
          <p:cNvPr id="86" name="Rectangle 4">
            <a:extLst>
              <a:ext uri="{FF2B5EF4-FFF2-40B4-BE49-F238E27FC236}">
                <a16:creationId xmlns:a16="http://schemas.microsoft.com/office/drawing/2014/main" xmlns="" id="{A73224CF-6755-4404-B24C-0CE8CDA5D02D}"/>
              </a:ext>
            </a:extLst>
          </p:cNvPr>
          <p:cNvSpPr/>
          <p:nvPr/>
        </p:nvSpPr>
        <p:spPr>
          <a:xfrm>
            <a:off x="2776007" y="4441212"/>
            <a:ext cx="2454696" cy="34350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>
                <a:latin typeface="Barlow Semi Condensed SemiBold" panose="00000706000000000000" pitchFamily="2" charset="0"/>
              </a:rPr>
              <a:t>Business Development &amp; </a:t>
            </a:r>
            <a:r>
              <a:rPr lang="it-IT" sz="1000" b="1" dirty="0" smtClean="0">
                <a:latin typeface="Barlow Semi Condensed SemiBold" panose="00000706000000000000" pitchFamily="2" charset="0"/>
              </a:rPr>
              <a:t>Projects</a:t>
            </a:r>
            <a:endParaRPr lang="it-IT" sz="1000" b="1" dirty="0">
              <a:latin typeface="Barlow Semi Condensed SemiBold" panose="00000706000000000000" pitchFamily="2" charset="0"/>
            </a:endParaRPr>
          </a:p>
        </p:txBody>
      </p:sp>
      <p:cxnSp>
        <p:nvCxnSpPr>
          <p:cNvPr id="87" name="Connector: Elbow 9">
            <a:extLst>
              <a:ext uri="{FF2B5EF4-FFF2-40B4-BE49-F238E27FC236}">
                <a16:creationId xmlns:a16="http://schemas.microsoft.com/office/drawing/2014/main" xmlns="" id="{38F086CA-ECE7-43F7-99C0-2B0C82A422E8}"/>
              </a:ext>
            </a:extLst>
          </p:cNvPr>
          <p:cNvCxnSpPr>
            <a:cxnSpLocks/>
          </p:cNvCxnSpPr>
          <p:nvPr/>
        </p:nvCxnSpPr>
        <p:spPr>
          <a:xfrm rot="16200000" flipH="1">
            <a:off x="6628899" y="3879733"/>
            <a:ext cx="153505" cy="95242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or: Elbow 10">
            <a:extLst>
              <a:ext uri="{FF2B5EF4-FFF2-40B4-BE49-F238E27FC236}">
                <a16:creationId xmlns:a16="http://schemas.microsoft.com/office/drawing/2014/main" xmlns="" id="{6C32D1AA-C75D-407B-A689-D14C8B487760}"/>
              </a:ext>
            </a:extLst>
          </p:cNvPr>
          <p:cNvCxnSpPr>
            <a:cxnSpLocks/>
          </p:cNvCxnSpPr>
          <p:nvPr/>
        </p:nvCxnSpPr>
        <p:spPr>
          <a:xfrm rot="5400000">
            <a:off x="4425969" y="3899690"/>
            <a:ext cx="153505" cy="90155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5">
            <a:extLst>
              <a:ext uri="{FF2B5EF4-FFF2-40B4-BE49-F238E27FC236}">
                <a16:creationId xmlns:a16="http://schemas.microsoft.com/office/drawing/2014/main" xmlns="" id="{D1A4D07F-620A-44A7-AD19-90D9B54CDA68}"/>
              </a:ext>
            </a:extLst>
          </p:cNvPr>
          <p:cNvSpPr/>
          <p:nvPr/>
        </p:nvSpPr>
        <p:spPr>
          <a:xfrm>
            <a:off x="3339613" y="4866042"/>
            <a:ext cx="1613886" cy="1805623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>
                <a:latin typeface="Barlow Semi Condensed" panose="00000506000000000000" pitchFamily="2" charset="0"/>
              </a:rPr>
              <a:t>Technical</a:t>
            </a:r>
            <a:br>
              <a:rPr lang="it-IT" sz="1000" dirty="0">
                <a:latin typeface="Barlow Semi Condensed" panose="00000506000000000000" pitchFamily="2" charset="0"/>
              </a:rPr>
            </a:br>
            <a:r>
              <a:rPr lang="it-IT" sz="1000" dirty="0">
                <a:latin typeface="Barlow Semi Condensed" panose="00000506000000000000" pitchFamily="2" charset="0"/>
              </a:rPr>
              <a:t>Project Management</a:t>
            </a: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 err="1">
                <a:latin typeface="Barlow Semi Condensed" panose="00000506000000000000" pitchFamily="2" charset="0"/>
              </a:rPr>
              <a:t>Partnerships</a:t>
            </a:r>
            <a:r>
              <a:rPr lang="it-IT" sz="1000" dirty="0">
                <a:latin typeface="Barlow Semi Condensed" panose="00000506000000000000" pitchFamily="2" charset="0"/>
              </a:rPr>
              <a:t> </a:t>
            </a:r>
            <a:r>
              <a:rPr lang="it-IT" sz="1000" dirty="0" err="1">
                <a:latin typeface="Barlow Semi Condensed" panose="00000506000000000000" pitchFamily="2" charset="0"/>
              </a:rPr>
              <a:t>Compliance</a:t>
            </a:r>
            <a:endParaRPr lang="it-IT" sz="1000" dirty="0">
              <a:latin typeface="Barlow Semi Condensed" panose="00000506000000000000" pitchFamily="2" charset="0"/>
            </a:endParaRP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 err="1">
                <a:latin typeface="Barlow Semi Condensed" panose="00000506000000000000" pitchFamily="2" charset="0"/>
              </a:rPr>
              <a:t>Humanitarian</a:t>
            </a:r>
            <a:r>
              <a:rPr lang="it-IT" sz="1000" dirty="0">
                <a:latin typeface="Barlow Semi Condensed" panose="00000506000000000000" pitchFamily="2" charset="0"/>
              </a:rPr>
              <a:t> </a:t>
            </a:r>
            <a:r>
              <a:rPr lang="it-IT" sz="1000" dirty="0" err="1">
                <a:latin typeface="Barlow Semi Condensed" panose="00000506000000000000" pitchFamily="2" charset="0"/>
              </a:rPr>
              <a:t>Aid</a:t>
            </a:r>
            <a:endParaRPr lang="it-IT" sz="1000" dirty="0">
              <a:latin typeface="Barlow Semi Condensed" panose="00000506000000000000" pitchFamily="2" charset="0"/>
            </a:endParaRP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 smtClean="0">
                <a:solidFill>
                  <a:schemeClr val="dk1"/>
                </a:solidFill>
                <a:latin typeface="Barlow Semi Condensed" panose="00000506000000000000" pitchFamily="2" charset="0"/>
              </a:rPr>
              <a:t>Mozabican </a:t>
            </a:r>
            <a:r>
              <a:rPr lang="it-IT" sz="1000" dirty="0">
                <a:solidFill>
                  <a:schemeClr val="dk1"/>
                </a:solidFill>
                <a:latin typeface="Barlow Semi Condensed" panose="00000506000000000000" pitchFamily="2" charset="0"/>
              </a:rPr>
              <a:t>Projects</a:t>
            </a: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>
                <a:latin typeface="Barlow Semi Condensed" panose="00000506000000000000" pitchFamily="2" charset="0"/>
              </a:rPr>
              <a:t>Strategic </a:t>
            </a:r>
            <a:r>
              <a:rPr lang="it-IT" sz="1000" dirty="0" err="1">
                <a:latin typeface="Barlow Semi Condensed" panose="00000506000000000000" pitchFamily="2" charset="0"/>
              </a:rPr>
              <a:t>Philanthropy</a:t>
            </a:r>
            <a:endParaRPr lang="it-IT" sz="1000" dirty="0">
              <a:latin typeface="Barlow Semi Condensed" panose="00000506000000000000" pitchFamily="2" charset="0"/>
            </a:endParaRP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it-IT" sz="900" dirty="0">
              <a:latin typeface="Barlow Semi Condensed" panose="00000506000000000000" pitchFamily="2" charset="0"/>
            </a:endParaRPr>
          </a:p>
        </p:txBody>
      </p:sp>
      <p:sp>
        <p:nvSpPr>
          <p:cNvPr id="91" name="Rectangle 7">
            <a:extLst>
              <a:ext uri="{FF2B5EF4-FFF2-40B4-BE49-F238E27FC236}">
                <a16:creationId xmlns:a16="http://schemas.microsoft.com/office/drawing/2014/main" xmlns="" id="{D2529329-6BC5-4F51-BC33-A8C9A14FE760}"/>
              </a:ext>
            </a:extLst>
          </p:cNvPr>
          <p:cNvSpPr/>
          <p:nvPr/>
        </p:nvSpPr>
        <p:spPr>
          <a:xfrm>
            <a:off x="6814416" y="4880877"/>
            <a:ext cx="1489248" cy="1487587"/>
          </a:xfrm>
          <a:prstGeom prst="rect">
            <a:avLst/>
          </a:prstGeom>
          <a:noFill/>
          <a:ln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 smtClean="0">
                <a:latin typeface="Barlow Semi Condensed" panose="00000506000000000000" pitchFamily="2" charset="0"/>
              </a:rPr>
              <a:t>Education</a:t>
            </a:r>
            <a:endParaRPr lang="it-IT" sz="1000" dirty="0">
              <a:latin typeface="Barlow Semi Condensed" panose="00000506000000000000" pitchFamily="2" charset="0"/>
            </a:endParaRP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dk1"/>
                </a:solidFill>
                <a:latin typeface="Barlow Semi Condensed" panose="00000506000000000000" pitchFamily="2" charset="0"/>
              </a:rPr>
              <a:t>Child Protection and </a:t>
            </a:r>
            <a:r>
              <a:rPr lang="it-IT" sz="1000" dirty="0" err="1">
                <a:solidFill>
                  <a:schemeClr val="dk1"/>
                </a:solidFill>
                <a:latin typeface="Barlow Semi Condensed" panose="00000506000000000000" pitchFamily="2" charset="0"/>
              </a:rPr>
              <a:t>Wom</a:t>
            </a:r>
            <a:r>
              <a:rPr lang="it-IT" sz="1000" dirty="0" err="1">
                <a:latin typeface="Barlow Semi Condensed" panose="00000506000000000000" pitchFamily="2" charset="0"/>
              </a:rPr>
              <a:t>en</a:t>
            </a:r>
            <a:r>
              <a:rPr lang="it-IT" sz="1000" dirty="0">
                <a:solidFill>
                  <a:schemeClr val="dk1"/>
                </a:solidFill>
                <a:latin typeface="Barlow Semi Condensed" panose="00000506000000000000" pitchFamily="2" charset="0"/>
              </a:rPr>
              <a:t> Empowerment</a:t>
            </a: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>
                <a:latin typeface="Barlow Semi Condensed" panose="00000506000000000000" pitchFamily="2" charset="0"/>
              </a:rPr>
              <a:t>MEALS</a:t>
            </a: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it-IT" sz="1000" dirty="0" smtClean="0">
                <a:latin typeface="Barlow Semi Condensed" panose="00000506000000000000" pitchFamily="2" charset="0"/>
              </a:rPr>
              <a:t>Thematic </a:t>
            </a:r>
            <a:r>
              <a:rPr lang="it-IT" sz="1000" dirty="0">
                <a:latin typeface="Barlow Semi Condensed" panose="00000506000000000000" pitchFamily="2" charset="0"/>
              </a:rPr>
              <a:t>Focal Points</a:t>
            </a:r>
          </a:p>
          <a:p>
            <a:pPr marL="270900" indent="-72000">
              <a:spcAft>
                <a:spcPts val="200"/>
              </a:spcAft>
              <a:buFont typeface="Arial" panose="020B0604020202020204" pitchFamily="34" charset="0"/>
              <a:buChar char="•"/>
            </a:pPr>
            <a:endParaRPr lang="it-IT" sz="1000" dirty="0">
              <a:latin typeface="Barlow Semi Condensed" panose="00000506000000000000" pitchFamily="2" charset="0"/>
            </a:endParaRPr>
          </a:p>
        </p:txBody>
      </p:sp>
      <p:pic>
        <p:nvPicPr>
          <p:cNvPr id="93" name="Immagine 92">
            <a:extLst>
              <a:ext uri="{FF2B5EF4-FFF2-40B4-BE49-F238E27FC236}">
                <a16:creationId xmlns:a16="http://schemas.microsoft.com/office/drawing/2014/main" xmlns="" id="{7B8AE549-E578-4CAC-8BA1-F89F408128D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3648"/>
            <a:ext cx="12192000" cy="144684"/>
          </a:xfrm>
          <a:prstGeom prst="rect">
            <a:avLst/>
          </a:prstGeom>
        </p:spPr>
      </p:pic>
      <p:cxnSp>
        <p:nvCxnSpPr>
          <p:cNvPr id="30" name="Conexão reta unidirecional 29"/>
          <p:cNvCxnSpPr/>
          <p:nvPr/>
        </p:nvCxnSpPr>
        <p:spPr>
          <a:xfrm>
            <a:off x="6098962" y="2675058"/>
            <a:ext cx="14455" cy="9563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Imagem 6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1030" y="5834115"/>
            <a:ext cx="2006239" cy="65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90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FF"/>
        </a:solidFill>
        <a:ln w="12700" cap="flat" cmpd="sng" algn="ctr">
          <a:solidFill>
            <a:srgbClr val="FFFFFF">
              <a:lumMod val="95000"/>
            </a:srgbClr>
          </a:solidFill>
          <a:prstDash val="solid"/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 rtlCol="0" anchor="ctr"/>
      <a:lstStyle>
        <a:defPPr marL="0" marR="0" indent="0" algn="ctr" defTabSz="9144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kern="0" cap="none" spc="0" normalizeH="0" baseline="0" noProof="0" smtClean="0">
            <a:ln>
              <a:noFill/>
            </a:ln>
            <a:solidFill>
              <a:srgbClr val="FFFFFF"/>
            </a:solidFill>
            <a:effectLst/>
            <a:uLnTx/>
            <a:uFillTx/>
            <a:latin typeface="Arial" panose="020B0604020202020204"/>
            <a:ea typeface="+mn-ea"/>
            <a:cs typeface="+mn-cs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B3059B248F6834BBCFB983C7DC6E616" ma:contentTypeVersion="10" ma:contentTypeDescription="Create a new document." ma:contentTypeScope="" ma:versionID="970e60d1490b125d55c0189224424432">
  <xsd:schema xmlns:xsd="http://www.w3.org/2001/XMLSchema" xmlns:xs="http://www.w3.org/2001/XMLSchema" xmlns:p="http://schemas.microsoft.com/office/2006/metadata/properties" xmlns:ns2="7ce37dae-a354-424d-9fbd-bf30c9c128ed" xmlns:ns3="3a9d5c84-3f7d-4d4f-93a4-d3fbccdc9504" targetNamespace="http://schemas.microsoft.com/office/2006/metadata/properties" ma:root="true" ma:fieldsID="e1e058d323f53a09f408a0ce7f7f9ea2" ns2:_="" ns3:_="">
    <xsd:import namespace="7ce37dae-a354-424d-9fbd-bf30c9c128ed"/>
    <xsd:import namespace="3a9d5c84-3f7d-4d4f-93a4-d3fbccdc95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37dae-a354-424d-9fbd-bf30c9c128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9d5c84-3f7d-4d4f-93a4-d3fbccdc950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420F8DF-EEA7-4979-9155-3161E50ADA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e37dae-a354-424d-9fbd-bf30c9c128ed"/>
    <ds:schemaRef ds:uri="3a9d5c84-3f7d-4d4f-93a4-d3fbccdc95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761316-6828-4CD0-871D-52B98AFE6B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28C475-4AA3-4940-98F9-B1DF94D8868D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  <ds:schemaRef ds:uri="3a9d5c84-3f7d-4d4f-93a4-d3fbccdc9504"/>
    <ds:schemaRef ds:uri="7ce37dae-a354-424d-9fbd-bf30c9c128e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25618</TotalTime>
  <Words>59</Words>
  <Application>Microsoft Office PowerPoint</Application>
  <PresentationFormat>Ecrã Panorâmico</PresentationFormat>
  <Paragraphs>32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Barlow Condensed Light</vt:lpstr>
      <vt:lpstr>Barlow Semi Condensed</vt:lpstr>
      <vt:lpstr>Barlow Semi Condensed SemiBold</vt:lpstr>
      <vt:lpstr>Calibri</vt:lpstr>
      <vt:lpstr>Tema di Office</vt:lpstr>
      <vt:lpstr>New organigram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Borsotti</dc:creator>
  <cp:lastModifiedBy>AVSI</cp:lastModifiedBy>
  <cp:revision>81</cp:revision>
  <cp:lastPrinted>2025-02-10T12:08:19Z</cp:lastPrinted>
  <dcterms:created xsi:type="dcterms:W3CDTF">2016-09-12T14:59:07Z</dcterms:created>
  <dcterms:modified xsi:type="dcterms:W3CDTF">2025-04-04T22:25:08Z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0x0101004B3059B248F6834BBCFB983C7DC6E616</vt:lpwstr>
  </property>
  <property fmtid="{D5CDD505-2E9C-101B-9397-08002B2CF9AE}" pid="3" name="MediaServiceImageTags">
    <vt:lpwstr/>
  </property>
</Properties>
</file>